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57" r:id="rId4"/>
    <p:sldId id="258" r:id="rId5"/>
    <p:sldId id="271" r:id="rId6"/>
    <p:sldId id="272" r:id="rId7"/>
    <p:sldId id="259" r:id="rId8"/>
    <p:sldId id="260" r:id="rId9"/>
    <p:sldId id="262" r:id="rId10"/>
    <p:sldId id="268" r:id="rId11"/>
    <p:sldId id="261" r:id="rId12"/>
    <p:sldId id="275" r:id="rId13"/>
    <p:sldId id="276" r:id="rId14"/>
    <p:sldId id="273" r:id="rId15"/>
    <p:sldId id="267" r:id="rId16"/>
    <p:sldId id="264" r:id="rId17"/>
    <p:sldId id="265" r:id="rId18"/>
    <p:sldId id="266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15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075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043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619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0697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77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768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460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507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53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987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599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219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866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117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073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493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758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0F24498-AFB8-4E3C-BD11-A046648C00DE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0969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tmp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6.svg"/><Relationship Id="rId21" Type="http://schemas.openxmlformats.org/officeDocument/2006/relationships/image" Target="../media/image53.svg"/><Relationship Id="rId7" Type="http://schemas.openxmlformats.org/officeDocument/2006/relationships/image" Target="../media/image1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3.svg"/><Relationship Id="rId5" Type="http://schemas.openxmlformats.org/officeDocument/2006/relationships/image" Target="../media/image38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7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AD92F8-F6A2-4DFA-BE08-1DB2CFA0845E}"/>
              </a:ext>
            </a:extLst>
          </p:cNvPr>
          <p:cNvSpPr txBox="1"/>
          <p:nvPr/>
        </p:nvSpPr>
        <p:spPr>
          <a:xfrm>
            <a:off x="755330" y="2165134"/>
            <a:ext cx="5543872" cy="16647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Wild-Ireland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0B8437-468D-46C3-842B-406E627CBA98}"/>
              </a:ext>
            </a:extLst>
          </p:cNvPr>
          <p:cNvSpPr txBox="1"/>
          <p:nvPr/>
        </p:nvSpPr>
        <p:spPr>
          <a:xfrm>
            <a:off x="2468773" y="3590560"/>
            <a:ext cx="2699072" cy="4787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000" cap="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By Jake Bolger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F49A6-3B6D-468E-8F83-2453FCBADC56}"/>
              </a:ext>
            </a:extLst>
          </p:cNvPr>
          <p:cNvSpPr txBox="1"/>
          <p:nvPr/>
        </p:nvSpPr>
        <p:spPr>
          <a:xfrm>
            <a:off x="7247233" y="2967335"/>
            <a:ext cx="3712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Educational Wildlife application that teaches through a first-person game.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D17222-01A7-4523-8425-872A456C6F19}"/>
              </a:ext>
            </a:extLst>
          </p:cNvPr>
          <p:cNvCxnSpPr/>
          <p:nvPr/>
        </p:nvCxnSpPr>
        <p:spPr>
          <a:xfrm>
            <a:off x="6570133" y="1727200"/>
            <a:ext cx="0" cy="314960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52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7C8FC9-9D65-4DAF-9706-699A9CE8CFCA}"/>
              </a:ext>
            </a:extLst>
          </p:cNvPr>
          <p:cNvSpPr txBox="1"/>
          <p:nvPr/>
        </p:nvSpPr>
        <p:spPr>
          <a:xfrm>
            <a:off x="1736942" y="206680"/>
            <a:ext cx="8841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Educational approach</a:t>
            </a:r>
            <a:endParaRPr lang="en-GB" sz="6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What is the ADDIE Model of Instructional Design? - Water Bear Learning">
            <a:extLst>
              <a:ext uri="{FF2B5EF4-FFF2-40B4-BE49-F238E27FC236}">
                <a16:creationId xmlns:a16="http://schemas.microsoft.com/office/drawing/2014/main" id="{52FDCD63-A696-4BEF-B453-445B93D6C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97" y="1356242"/>
            <a:ext cx="7369806" cy="414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F72829-80C2-4248-8B1F-8886F1BE46A5}"/>
              </a:ext>
            </a:extLst>
          </p:cNvPr>
          <p:cNvSpPr txBox="1"/>
          <p:nvPr/>
        </p:nvSpPr>
        <p:spPr>
          <a:xfrm>
            <a:off x="1286723" y="5971690"/>
            <a:ext cx="224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ADDIE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6E41B0-4EA6-4989-82DD-50DD68328A32}"/>
              </a:ext>
            </a:extLst>
          </p:cNvPr>
          <p:cNvSpPr txBox="1"/>
          <p:nvPr/>
        </p:nvSpPr>
        <p:spPr>
          <a:xfrm>
            <a:off x="4460124" y="5977860"/>
            <a:ext cx="3271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Information: Videos, Text, Pictures.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D408C-E035-404B-9052-22C8F1770DE8}"/>
              </a:ext>
            </a:extLst>
          </p:cNvPr>
          <p:cNvSpPr txBox="1"/>
          <p:nvPr/>
        </p:nvSpPr>
        <p:spPr>
          <a:xfrm>
            <a:off x="9258105" y="5971690"/>
            <a:ext cx="164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Quizzes</a:t>
            </a:r>
          </a:p>
        </p:txBody>
      </p:sp>
    </p:spTree>
    <p:extLst>
      <p:ext uri="{BB962C8B-B14F-4D97-AF65-F5344CB8AC3E}">
        <p14:creationId xmlns:p14="http://schemas.microsoft.com/office/powerpoint/2010/main" val="3089464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69932D-5509-4C52-8A73-E56BEE079B31}"/>
              </a:ext>
            </a:extLst>
          </p:cNvPr>
          <p:cNvSpPr txBox="1"/>
          <p:nvPr/>
        </p:nvSpPr>
        <p:spPr>
          <a:xfrm>
            <a:off x="4148665" y="0"/>
            <a:ext cx="3894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Front 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B30EC-99FD-4949-9C7C-52A223DDF7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0" y="3880690"/>
            <a:ext cx="4724339" cy="2664180"/>
          </a:xfrm>
          <a:prstGeom prst="rect">
            <a:avLst/>
          </a:prstGeom>
        </p:spPr>
      </p:pic>
      <p:pic>
        <p:nvPicPr>
          <p:cNvPr id="4" name="Picture 3" descr="A squirrel on a branch&#10;&#10;Description automatically generated">
            <a:extLst>
              <a:ext uri="{FF2B5EF4-FFF2-40B4-BE49-F238E27FC236}">
                <a16:creationId xmlns:a16="http://schemas.microsoft.com/office/drawing/2014/main" id="{E094C983-D2DA-48A9-8B7D-08E3136B50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93" y="982581"/>
            <a:ext cx="4719183" cy="266418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BB9A96FE-A53A-4DC6-9447-96C9A9823C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65" y="3880690"/>
            <a:ext cx="4724339" cy="2656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1A6531-9DE2-45D7-8B85-B1BFD99AD8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65" y="982581"/>
            <a:ext cx="4724339" cy="265260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B09651E-7CA1-4388-AEA2-49E3C1D320A9}"/>
              </a:ext>
            </a:extLst>
          </p:cNvPr>
          <p:cNvSpPr/>
          <p:nvPr/>
        </p:nvSpPr>
        <p:spPr>
          <a:xfrm>
            <a:off x="6018243" y="2150857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1C843F3-B769-49AB-A856-E80835FC47E6}"/>
              </a:ext>
            </a:extLst>
          </p:cNvPr>
          <p:cNvSpPr/>
          <p:nvPr/>
        </p:nvSpPr>
        <p:spPr>
          <a:xfrm>
            <a:off x="6018243" y="5047818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D80E906-B82E-4379-8FA3-3A2B960B13E3}"/>
              </a:ext>
            </a:extLst>
          </p:cNvPr>
          <p:cNvSpPr/>
          <p:nvPr/>
        </p:nvSpPr>
        <p:spPr>
          <a:xfrm>
            <a:off x="167716" y="5132053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3F6C379-FBC7-4A17-81E8-C46820CEECEF}"/>
              </a:ext>
            </a:extLst>
          </p:cNvPr>
          <p:cNvSpPr/>
          <p:nvPr/>
        </p:nvSpPr>
        <p:spPr>
          <a:xfrm>
            <a:off x="11739804" y="5047819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89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4A2B2F1-D43E-4FD2-9B4D-A0221C4E20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525" y="969568"/>
            <a:ext cx="4723412" cy="2664180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33DB86E-E74F-41D4-9ECD-D4303FA574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3" y="3881948"/>
            <a:ext cx="4723412" cy="2660517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B61F0F-120A-4CE8-A10D-0FB66117C4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12" y="3881948"/>
            <a:ext cx="4723412" cy="2657900"/>
          </a:xfrm>
          <a:prstGeom prst="rect">
            <a:avLst/>
          </a:prstGeom>
        </p:spPr>
      </p:pic>
      <p:pic>
        <p:nvPicPr>
          <p:cNvPr id="10" name="Picture 9" descr="A deer with antlers in the woods&#10;&#10;Description automatically generated with medium confidence">
            <a:extLst>
              <a:ext uri="{FF2B5EF4-FFF2-40B4-BE49-F238E27FC236}">
                <a16:creationId xmlns:a16="http://schemas.microsoft.com/office/drawing/2014/main" id="{0D50AAA5-10DE-4970-A406-5DE4982F6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3" y="969568"/>
            <a:ext cx="4723412" cy="268092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17DD8F-0CCC-4F16-9DAC-7C53A9B80387}"/>
              </a:ext>
            </a:extLst>
          </p:cNvPr>
          <p:cNvSpPr/>
          <p:nvPr/>
        </p:nvSpPr>
        <p:spPr>
          <a:xfrm>
            <a:off x="6096000" y="2150858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740B59D-F374-4B3F-9FEC-826AD35BF17F}"/>
              </a:ext>
            </a:extLst>
          </p:cNvPr>
          <p:cNvSpPr/>
          <p:nvPr/>
        </p:nvSpPr>
        <p:spPr>
          <a:xfrm>
            <a:off x="6060508" y="5047819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C3F90B5-562A-4E05-9F4B-B23A551946B8}"/>
              </a:ext>
            </a:extLst>
          </p:cNvPr>
          <p:cNvSpPr/>
          <p:nvPr/>
        </p:nvSpPr>
        <p:spPr>
          <a:xfrm>
            <a:off x="167716" y="5132053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1A2A3AF-9C08-4EDD-BB1C-9960CD9070B1}"/>
              </a:ext>
            </a:extLst>
          </p:cNvPr>
          <p:cNvSpPr/>
          <p:nvPr/>
        </p:nvSpPr>
        <p:spPr>
          <a:xfrm>
            <a:off x="11726408" y="5047819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57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A39A444-A49F-4546-B20B-8CBC32741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70" y="971185"/>
            <a:ext cx="4724340" cy="2658423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0A1FCE-E993-4388-80F1-EB2459AAF7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6" y="3983549"/>
            <a:ext cx="4724340" cy="2658423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95DB8D9-F21D-4371-9751-F37C868E63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84" y="3995588"/>
            <a:ext cx="4724340" cy="2646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9B3909-7306-4676-9A96-FE1394879A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6" y="909472"/>
            <a:ext cx="4724340" cy="26641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48C160B-AFEA-4F33-B3A3-5432E89C8D58}"/>
              </a:ext>
            </a:extLst>
          </p:cNvPr>
          <p:cNvSpPr/>
          <p:nvPr/>
        </p:nvSpPr>
        <p:spPr>
          <a:xfrm>
            <a:off x="11739804" y="5047819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66DEB2D-698C-461F-A0AB-97C159D81B47}"/>
              </a:ext>
            </a:extLst>
          </p:cNvPr>
          <p:cNvSpPr/>
          <p:nvPr/>
        </p:nvSpPr>
        <p:spPr>
          <a:xfrm>
            <a:off x="6060508" y="5047819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EE538E-016B-41BC-AC84-493F1F475F1F}"/>
              </a:ext>
            </a:extLst>
          </p:cNvPr>
          <p:cNvSpPr/>
          <p:nvPr/>
        </p:nvSpPr>
        <p:spPr>
          <a:xfrm>
            <a:off x="6096000" y="2150858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F5FB9CE-5DF3-4B98-9AA0-FD8EDAFC1BE2}"/>
              </a:ext>
            </a:extLst>
          </p:cNvPr>
          <p:cNvSpPr/>
          <p:nvPr/>
        </p:nvSpPr>
        <p:spPr>
          <a:xfrm>
            <a:off x="167716" y="5132053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471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31C70B-F45F-48F9-9B3A-9B61DFD7FA43}"/>
              </a:ext>
            </a:extLst>
          </p:cNvPr>
          <p:cNvSpPr txBox="1"/>
          <p:nvPr/>
        </p:nvSpPr>
        <p:spPr>
          <a:xfrm>
            <a:off x="4121063" y="263047"/>
            <a:ext cx="4240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Use Cases</a:t>
            </a:r>
            <a:endParaRPr lang="en-GB" sz="6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2E70ADD-6964-4EE0-88DC-0A4DE047B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/>
          <a:stretch/>
        </p:blipFill>
        <p:spPr bwMode="auto">
          <a:xfrm>
            <a:off x="2568786" y="1474681"/>
            <a:ext cx="7054427" cy="48206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314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6A2A2-00ED-4B95-A8FB-93282FCFC826}"/>
              </a:ext>
            </a:extLst>
          </p:cNvPr>
          <p:cNvSpPr txBox="1"/>
          <p:nvPr/>
        </p:nvSpPr>
        <p:spPr>
          <a:xfrm>
            <a:off x="4145071" y="450937"/>
            <a:ext cx="4904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Complexity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B46E3-ED00-41A5-8986-6984EDF4A816}"/>
              </a:ext>
            </a:extLst>
          </p:cNvPr>
          <p:cNvSpPr txBox="1"/>
          <p:nvPr/>
        </p:nvSpPr>
        <p:spPr>
          <a:xfrm>
            <a:off x="1503122" y="2148214"/>
            <a:ext cx="45928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Inventory, Inspection and Save 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Procedural Generation</a:t>
            </a:r>
          </a:p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Environment</a:t>
            </a:r>
          </a:p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Procedural Animation</a:t>
            </a:r>
          </a:p>
          <a:p>
            <a:pPr marL="285750" lvl="1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lvl="1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lvl="1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10E87-711B-47A3-9395-AF8E2975FD79}"/>
              </a:ext>
            </a:extLst>
          </p:cNvPr>
          <p:cNvSpPr txBox="1"/>
          <p:nvPr/>
        </p:nvSpPr>
        <p:spPr>
          <a:xfrm>
            <a:off x="1503123" y="4893181"/>
            <a:ext cx="229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AI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Pathfinding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69BC34-B84A-48D9-AC73-A514138118D3}"/>
              </a:ext>
            </a:extLst>
          </p:cNvPr>
          <p:cNvCxnSpPr>
            <a:cxnSpLocks/>
          </p:cNvCxnSpPr>
          <p:nvPr/>
        </p:nvCxnSpPr>
        <p:spPr>
          <a:xfrm>
            <a:off x="6253097" y="1747381"/>
            <a:ext cx="0" cy="475362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3E5BBF-C680-465F-8449-3895875C96E5}"/>
              </a:ext>
            </a:extLst>
          </p:cNvPr>
          <p:cNvSpPr txBox="1"/>
          <p:nvPr/>
        </p:nvSpPr>
        <p:spPr>
          <a:xfrm>
            <a:off x="8018329" y="5623846"/>
            <a:ext cx="37943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Custom Models.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Blender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</p:txBody>
      </p:sp>
      <p:pic>
        <p:nvPicPr>
          <p:cNvPr id="7" name="Picture 6" descr="A picture containing plant&#10;&#10;Description automatically generated">
            <a:extLst>
              <a:ext uri="{FF2B5EF4-FFF2-40B4-BE49-F238E27FC236}">
                <a16:creationId xmlns:a16="http://schemas.microsoft.com/office/drawing/2014/main" id="{E6F4B613-DA16-4F98-9D5A-8AAC3FCD1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436" y="1747381"/>
            <a:ext cx="4224444" cy="3518546"/>
          </a:xfrm>
          <a:prstGeom prst="rect">
            <a:avLst/>
          </a:prstGeom>
          <a:ln w="38100" cap="sq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6782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CAAC61-6B2E-43E2-B02C-63D882AD5E22}"/>
              </a:ext>
            </a:extLst>
          </p:cNvPr>
          <p:cNvSpPr txBox="1"/>
          <p:nvPr/>
        </p:nvSpPr>
        <p:spPr>
          <a:xfrm>
            <a:off x="4706977" y="291161"/>
            <a:ext cx="2990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2B63F8-88C9-4D78-9533-CFA80D9574ED}"/>
              </a:ext>
            </a:extLst>
          </p:cNvPr>
          <p:cNvSpPr/>
          <p:nvPr/>
        </p:nvSpPr>
        <p:spPr>
          <a:xfrm>
            <a:off x="4120019" y="1834721"/>
            <a:ext cx="3951962" cy="9018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F06B9-0266-4B03-A507-AEF474ED83B9}"/>
              </a:ext>
            </a:extLst>
          </p:cNvPr>
          <p:cNvSpPr txBox="1"/>
          <p:nvPr/>
        </p:nvSpPr>
        <p:spPr>
          <a:xfrm>
            <a:off x="4450914" y="2100992"/>
            <a:ext cx="370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White</a:t>
            </a: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and Black Box Testing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750EF2-F4A9-4997-8E6E-A02F212C8EE3}"/>
              </a:ext>
            </a:extLst>
          </p:cNvPr>
          <p:cNvSpPr/>
          <p:nvPr/>
        </p:nvSpPr>
        <p:spPr>
          <a:xfrm>
            <a:off x="4120019" y="5325433"/>
            <a:ext cx="3951962" cy="9018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FD5370-1563-4C56-B00E-0DC31B954167}"/>
              </a:ext>
            </a:extLst>
          </p:cNvPr>
          <p:cNvSpPr/>
          <p:nvPr/>
        </p:nvSpPr>
        <p:spPr>
          <a:xfrm>
            <a:off x="4120019" y="3580077"/>
            <a:ext cx="3951962" cy="9018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515EF-01B2-4BB2-9E9F-56A9ADF873D8}"/>
              </a:ext>
            </a:extLst>
          </p:cNvPr>
          <p:cNvSpPr txBox="1"/>
          <p:nvPr/>
        </p:nvSpPr>
        <p:spPr>
          <a:xfrm>
            <a:off x="4546448" y="3846348"/>
            <a:ext cx="198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Testing in Unity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70132D-9ED2-4ADA-9E86-A23BCC7DEDB3}"/>
              </a:ext>
            </a:extLst>
          </p:cNvPr>
          <p:cNvSpPr txBox="1"/>
          <p:nvPr/>
        </p:nvSpPr>
        <p:spPr>
          <a:xfrm>
            <a:off x="4887630" y="5579256"/>
            <a:ext cx="1359075" cy="381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Test Plan</a:t>
            </a:r>
          </a:p>
        </p:txBody>
      </p:sp>
      <p:pic>
        <p:nvPicPr>
          <p:cNvPr id="13" name="Picture 2" descr="Unity Technologies - Wikipedia">
            <a:extLst>
              <a:ext uri="{FF2B5EF4-FFF2-40B4-BE49-F238E27FC236}">
                <a16:creationId xmlns:a16="http://schemas.microsoft.com/office/drawing/2014/main" id="{1139EBE6-D667-4DD1-ABF3-59666E4D8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857" y="3811099"/>
            <a:ext cx="1194105" cy="43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Blueprint outline">
            <a:extLst>
              <a:ext uri="{FF2B5EF4-FFF2-40B4-BE49-F238E27FC236}">
                <a16:creationId xmlns:a16="http://schemas.microsoft.com/office/drawing/2014/main" id="{E5CF9197-8847-4329-A3A1-6A76F8962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7116" y="52897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22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D4B4A9-1D5F-47B4-A21F-FD50F4C74BE9}"/>
              </a:ext>
            </a:extLst>
          </p:cNvPr>
          <p:cNvSpPr txBox="1"/>
          <p:nvPr/>
        </p:nvSpPr>
        <p:spPr>
          <a:xfrm>
            <a:off x="1986372" y="269448"/>
            <a:ext cx="8710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Issues and 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45FC4-3CF5-4BF2-9C2B-B232A673D7C8}"/>
              </a:ext>
            </a:extLst>
          </p:cNvPr>
          <p:cNvSpPr txBox="1"/>
          <p:nvPr/>
        </p:nvSpPr>
        <p:spPr>
          <a:xfrm>
            <a:off x="2055264" y="1629405"/>
            <a:ext cx="316808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u="sng" dirty="0">
                <a:solidFill>
                  <a:schemeClr val="bg1">
                    <a:lumMod val="85000"/>
                    <a:lumOff val="15000"/>
                  </a:schemeClr>
                </a:solidFill>
              </a:rPr>
              <a:t>Biggest Challenge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230D0-5CE5-4590-8FC3-3B2DEF8B2E2A}"/>
              </a:ext>
            </a:extLst>
          </p:cNvPr>
          <p:cNvSpPr txBox="1"/>
          <p:nvPr/>
        </p:nvSpPr>
        <p:spPr>
          <a:xfrm>
            <a:off x="7948807" y="1629405"/>
            <a:ext cx="27484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u="sng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Plans for Future Work</a:t>
            </a:r>
          </a:p>
          <a:p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A56B73-AFC2-4C5D-9701-2C7E020A90AD}"/>
              </a:ext>
            </a:extLst>
          </p:cNvPr>
          <p:cNvCxnSpPr>
            <a:cxnSpLocks/>
          </p:cNvCxnSpPr>
          <p:nvPr/>
        </p:nvCxnSpPr>
        <p:spPr>
          <a:xfrm>
            <a:off x="5962389" y="1465545"/>
            <a:ext cx="0" cy="5022937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Hurdle with solid fill">
            <a:extLst>
              <a:ext uri="{FF2B5EF4-FFF2-40B4-BE49-F238E27FC236}">
                <a16:creationId xmlns:a16="http://schemas.microsoft.com/office/drawing/2014/main" id="{2D83798A-831B-43F4-AB68-95CF8C90B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1681" y="2546284"/>
            <a:ext cx="2947793" cy="2947793"/>
          </a:xfrm>
          <a:prstGeom prst="rect">
            <a:avLst/>
          </a:prstGeom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D50A8D42-3D4A-49FB-9D8F-DF84515ED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400" y="4559022"/>
            <a:ext cx="1433572" cy="38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BDF775-EF07-4399-9B56-9331CF41635C}"/>
              </a:ext>
            </a:extLst>
          </p:cNvPr>
          <p:cNvSpPr txBox="1"/>
          <p:nvPr/>
        </p:nvSpPr>
        <p:spPr>
          <a:xfrm>
            <a:off x="6626266" y="2450519"/>
            <a:ext cx="45657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Follow Gantt Chart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Main features will be  implemented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Some aspects will be changed</a:t>
            </a:r>
          </a:p>
        </p:txBody>
      </p:sp>
    </p:spTree>
    <p:extLst>
      <p:ext uri="{BB962C8B-B14F-4D97-AF65-F5344CB8AC3E}">
        <p14:creationId xmlns:p14="http://schemas.microsoft.com/office/powerpoint/2010/main" val="227128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B24990-3ADA-4CF9-80FC-5BC7D355F9FC}"/>
              </a:ext>
            </a:extLst>
          </p:cNvPr>
          <p:cNvSpPr txBox="1"/>
          <p:nvPr/>
        </p:nvSpPr>
        <p:spPr>
          <a:xfrm>
            <a:off x="2766325" y="408302"/>
            <a:ext cx="71668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Application Demo</a:t>
            </a:r>
          </a:p>
        </p:txBody>
      </p:sp>
      <p:pic>
        <p:nvPicPr>
          <p:cNvPr id="4" name="Graphic 3" descr="Tablet with solid fill">
            <a:extLst>
              <a:ext uri="{FF2B5EF4-FFF2-40B4-BE49-F238E27FC236}">
                <a16:creationId xmlns:a16="http://schemas.microsoft.com/office/drawing/2014/main" id="{69EF4F9A-B2FD-4924-878E-C531549A7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4732" y="1793576"/>
            <a:ext cx="4182535" cy="41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90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E5F553-E306-438B-A2A7-F1900E101F7C}"/>
              </a:ext>
            </a:extLst>
          </p:cNvPr>
          <p:cNvSpPr txBox="1"/>
          <p:nvPr/>
        </p:nvSpPr>
        <p:spPr>
          <a:xfrm>
            <a:off x="3845491" y="1077239"/>
            <a:ext cx="5016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7E6645E0-7515-459E-9530-FC9E32F9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7013" y="2557444"/>
            <a:ext cx="2922693" cy="29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88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06FC5F-7985-41A8-A695-1A07CAE55CE7}"/>
              </a:ext>
            </a:extLst>
          </p:cNvPr>
          <p:cNvSpPr txBox="1"/>
          <p:nvPr/>
        </p:nvSpPr>
        <p:spPr>
          <a:xfrm>
            <a:off x="3305386" y="489281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5E6AD-6689-4E4F-A417-17DD71CEFDA5}"/>
              </a:ext>
            </a:extLst>
          </p:cNvPr>
          <p:cNvSpPr txBox="1"/>
          <p:nvPr/>
        </p:nvSpPr>
        <p:spPr>
          <a:xfrm>
            <a:off x="2062904" y="3968297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Teaching students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D1CF1-4B42-48CC-A99B-01A7A9A3E32B}"/>
              </a:ext>
            </a:extLst>
          </p:cNvPr>
          <p:cNvSpPr txBox="1"/>
          <p:nvPr/>
        </p:nvSpPr>
        <p:spPr>
          <a:xfrm>
            <a:off x="5415279" y="3829797"/>
            <a:ext cx="2682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Interactive experience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E4CB2-3634-428C-8E68-66B29C5D3ACA}"/>
              </a:ext>
            </a:extLst>
          </p:cNvPr>
          <p:cNvSpPr txBox="1"/>
          <p:nvPr/>
        </p:nvSpPr>
        <p:spPr>
          <a:xfrm>
            <a:off x="8564879" y="3912323"/>
            <a:ext cx="167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3D Game</a:t>
            </a:r>
          </a:p>
        </p:txBody>
      </p:sp>
      <p:pic>
        <p:nvPicPr>
          <p:cNvPr id="12" name="Graphic 11" descr="Classroom with solid fill">
            <a:extLst>
              <a:ext uri="{FF2B5EF4-FFF2-40B4-BE49-F238E27FC236}">
                <a16:creationId xmlns:a16="http://schemas.microsoft.com/office/drawing/2014/main" id="{108F8816-4546-4640-B3D7-34BDE546A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7175" y="2396344"/>
            <a:ext cx="1378374" cy="1378374"/>
          </a:xfrm>
          <a:prstGeom prst="rect">
            <a:avLst/>
          </a:prstGeom>
        </p:spPr>
      </p:pic>
      <p:pic>
        <p:nvPicPr>
          <p:cNvPr id="14" name="Graphic 13" descr="Ui Ux with solid fill">
            <a:extLst>
              <a:ext uri="{FF2B5EF4-FFF2-40B4-BE49-F238E27FC236}">
                <a16:creationId xmlns:a16="http://schemas.microsoft.com/office/drawing/2014/main" id="{AACC3C42-2F28-471B-A2C0-5400F7541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026" y="2339015"/>
            <a:ext cx="1378374" cy="1378374"/>
          </a:xfrm>
          <a:prstGeom prst="rect">
            <a:avLst/>
          </a:prstGeom>
        </p:spPr>
      </p:pic>
      <p:pic>
        <p:nvPicPr>
          <p:cNvPr id="16" name="Graphic 15" descr="Game controller with solid fill">
            <a:extLst>
              <a:ext uri="{FF2B5EF4-FFF2-40B4-BE49-F238E27FC236}">
                <a16:creationId xmlns:a16="http://schemas.microsoft.com/office/drawing/2014/main" id="{C56C34D3-EFF2-4738-8AFF-2CE7E34DA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5718" y="2368648"/>
            <a:ext cx="1319107" cy="13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6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F1AD40-2FA0-4D82-858E-CCB9D0AC6331}"/>
              </a:ext>
            </a:extLst>
          </p:cNvPr>
          <p:cNvSpPr txBox="1"/>
          <p:nvPr/>
        </p:nvSpPr>
        <p:spPr>
          <a:xfrm>
            <a:off x="3769300" y="80614"/>
            <a:ext cx="56869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Idea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8FD389-BE8C-4F0F-80DD-A3DEBEBF702B}"/>
              </a:ext>
            </a:extLst>
          </p:cNvPr>
          <p:cNvSpPr txBox="1"/>
          <p:nvPr/>
        </p:nvSpPr>
        <p:spPr>
          <a:xfrm>
            <a:off x="1158239" y="3797771"/>
            <a:ext cx="2851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bg1">
                    <a:lumMod val="85000"/>
                    <a:lumOff val="15000"/>
                  </a:schemeClr>
                </a:solidFill>
              </a:rPr>
              <a:t>3</a:t>
            </a: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 Through a 3D first person game.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5A8C7-A25D-4BA0-A5CE-9A294F4C24D1}"/>
              </a:ext>
            </a:extLst>
          </p:cNvPr>
          <p:cNvSpPr txBox="1"/>
          <p:nvPr/>
        </p:nvSpPr>
        <p:spPr>
          <a:xfrm>
            <a:off x="2890520" y="5355277"/>
            <a:ext cx="3285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bg1">
                    <a:lumMod val="85000"/>
                    <a:lumOff val="15000"/>
                  </a:schemeClr>
                </a:solidFill>
              </a:rPr>
              <a:t>5</a:t>
            </a: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 Access to information and ability to test the knowledge.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6532F5-9C49-4D8D-BDE4-BEE0337640FF}"/>
              </a:ext>
            </a:extLst>
          </p:cNvPr>
          <p:cNvSpPr txBox="1"/>
          <p:nvPr/>
        </p:nvSpPr>
        <p:spPr>
          <a:xfrm>
            <a:off x="6343231" y="2038520"/>
            <a:ext cx="2851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bg1">
                    <a:lumMod val="85000"/>
                    <a:lumOff val="15000"/>
                  </a:schemeClr>
                </a:solidFill>
              </a:rPr>
              <a:t>2</a:t>
            </a: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 Learn about wildlife in Ireland.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2C7EEC-205D-41AD-810E-B28C7CF1D48D}"/>
              </a:ext>
            </a:extLst>
          </p:cNvPr>
          <p:cNvSpPr txBox="1"/>
          <p:nvPr/>
        </p:nvSpPr>
        <p:spPr>
          <a:xfrm>
            <a:off x="1215814" y="1958275"/>
            <a:ext cx="2851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bg1">
                    <a:lumMod val="85000"/>
                    <a:lumOff val="15000"/>
                  </a:schemeClr>
                </a:solidFill>
              </a:rPr>
              <a:t>1</a:t>
            </a: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 Create an educational tool.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F819B9-6B1E-42FB-90F7-1E9EE121DDFD}"/>
              </a:ext>
            </a:extLst>
          </p:cNvPr>
          <p:cNvSpPr txBox="1"/>
          <p:nvPr/>
        </p:nvSpPr>
        <p:spPr>
          <a:xfrm>
            <a:off x="5452533" y="3864525"/>
            <a:ext cx="2851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bg1">
                    <a:lumMod val="85000"/>
                    <a:lumOff val="15000"/>
                  </a:schemeClr>
                </a:solidFill>
              </a:rPr>
              <a:t>4</a:t>
            </a: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 Explore and examine wildlife.</a:t>
            </a:r>
          </a:p>
        </p:txBody>
      </p:sp>
      <p:pic>
        <p:nvPicPr>
          <p:cNvPr id="31" name="Graphic 30" descr="Remote learning language outline">
            <a:extLst>
              <a:ext uri="{FF2B5EF4-FFF2-40B4-BE49-F238E27FC236}">
                <a16:creationId xmlns:a16="http://schemas.microsoft.com/office/drawing/2014/main" id="{A3680196-6D82-463B-AED5-5C718DFAF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0506" y="1459139"/>
            <a:ext cx="1683173" cy="1683173"/>
          </a:xfrm>
          <a:prstGeom prst="rect">
            <a:avLst/>
          </a:prstGeom>
        </p:spPr>
      </p:pic>
      <p:pic>
        <p:nvPicPr>
          <p:cNvPr id="33" name="Graphic 32" descr="Deer with solid fill">
            <a:extLst>
              <a:ext uri="{FF2B5EF4-FFF2-40B4-BE49-F238E27FC236}">
                <a16:creationId xmlns:a16="http://schemas.microsoft.com/office/drawing/2014/main" id="{B771293B-251F-406C-A7A1-1319E3C4A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9455" y="1295036"/>
            <a:ext cx="1752677" cy="1752677"/>
          </a:xfrm>
          <a:prstGeom prst="rect">
            <a:avLst/>
          </a:prstGeom>
        </p:spPr>
      </p:pic>
      <p:pic>
        <p:nvPicPr>
          <p:cNvPr id="35" name="Graphic 34" descr="Game controller with solid fill">
            <a:extLst>
              <a:ext uri="{FF2B5EF4-FFF2-40B4-BE49-F238E27FC236}">
                <a16:creationId xmlns:a16="http://schemas.microsoft.com/office/drawing/2014/main" id="{86920D0D-0CB1-4C95-B242-266D81D763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3443" y="3264234"/>
            <a:ext cx="1605794" cy="1605794"/>
          </a:xfrm>
          <a:prstGeom prst="rect">
            <a:avLst/>
          </a:prstGeom>
        </p:spPr>
      </p:pic>
      <p:pic>
        <p:nvPicPr>
          <p:cNvPr id="37" name="Graphic 36" descr="Bug under magnifying glass with solid fill">
            <a:extLst>
              <a:ext uri="{FF2B5EF4-FFF2-40B4-BE49-F238E27FC236}">
                <a16:creationId xmlns:a16="http://schemas.microsoft.com/office/drawing/2014/main" id="{D12B9547-F36A-4985-AE70-7273922493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9969" y="3410576"/>
            <a:ext cx="1626241" cy="1626241"/>
          </a:xfrm>
          <a:prstGeom prst="rect">
            <a:avLst/>
          </a:prstGeom>
        </p:spPr>
      </p:pic>
      <p:pic>
        <p:nvPicPr>
          <p:cNvPr id="39" name="Graphic 38" descr="Test Dummy with solid fill">
            <a:extLst>
              <a:ext uri="{FF2B5EF4-FFF2-40B4-BE49-F238E27FC236}">
                <a16:creationId xmlns:a16="http://schemas.microsoft.com/office/drawing/2014/main" id="{73D79CB2-76DB-459E-B2C0-DA471E03C9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23373" y="5116748"/>
            <a:ext cx="1400388" cy="140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3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C628BB-B95D-48E4-BC9E-E2F1621FB319}"/>
              </a:ext>
            </a:extLst>
          </p:cNvPr>
          <p:cNvSpPr txBox="1"/>
          <p:nvPr/>
        </p:nvSpPr>
        <p:spPr>
          <a:xfrm>
            <a:off x="4372486" y="53936"/>
            <a:ext cx="5015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B7150-35C1-459A-A012-9FF45118E60C}"/>
              </a:ext>
            </a:extLst>
          </p:cNvPr>
          <p:cNvSpPr txBox="1"/>
          <p:nvPr/>
        </p:nvSpPr>
        <p:spPr>
          <a:xfrm>
            <a:off x="783780" y="3958224"/>
            <a:ext cx="358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Existing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80432-5C23-4114-A361-E66E528EE38C}"/>
              </a:ext>
            </a:extLst>
          </p:cNvPr>
          <p:cNvSpPr txBox="1"/>
          <p:nvPr/>
        </p:nvSpPr>
        <p:spPr>
          <a:xfrm>
            <a:off x="5268723" y="3993669"/>
            <a:ext cx="358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Technologies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65826-3E8F-4643-A176-E65B536721BB}"/>
              </a:ext>
            </a:extLst>
          </p:cNvPr>
          <p:cNvSpPr txBox="1"/>
          <p:nvPr/>
        </p:nvSpPr>
        <p:spPr>
          <a:xfrm>
            <a:off x="9414913" y="3954265"/>
            <a:ext cx="199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Other Research</a:t>
            </a:r>
          </a:p>
        </p:txBody>
      </p:sp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DBB0FCA4-608A-4599-8D33-43791A1E0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780" y="1426251"/>
            <a:ext cx="2484328" cy="2484328"/>
          </a:xfrm>
          <a:prstGeom prst="rect">
            <a:avLst/>
          </a:prstGeom>
        </p:spPr>
      </p:pic>
      <p:pic>
        <p:nvPicPr>
          <p:cNvPr id="10" name="Graphic 9" descr="Plug with solid fill">
            <a:extLst>
              <a:ext uri="{FF2B5EF4-FFF2-40B4-BE49-F238E27FC236}">
                <a16:creationId xmlns:a16="http://schemas.microsoft.com/office/drawing/2014/main" id="{339B668A-6F00-4B8E-9751-239D98959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9560" y="1743500"/>
            <a:ext cx="1893517" cy="1893517"/>
          </a:xfrm>
          <a:prstGeom prst="rect">
            <a:avLst/>
          </a:prstGeom>
        </p:spPr>
      </p:pic>
      <p:pic>
        <p:nvPicPr>
          <p:cNvPr id="12" name="Graphic 11" descr="Open book outline">
            <a:extLst>
              <a:ext uri="{FF2B5EF4-FFF2-40B4-BE49-F238E27FC236}">
                <a16:creationId xmlns:a16="http://schemas.microsoft.com/office/drawing/2014/main" id="{D9A7C82A-B6BE-408E-A4F8-288AA69F0F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17210" y="2002263"/>
            <a:ext cx="1795397" cy="179539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D29D0A-E61F-4F57-AFFF-17BACB2E7B83}"/>
              </a:ext>
            </a:extLst>
          </p:cNvPr>
          <p:cNvCxnSpPr/>
          <p:nvPr/>
        </p:nvCxnSpPr>
        <p:spPr>
          <a:xfrm>
            <a:off x="3995803" y="1354148"/>
            <a:ext cx="0" cy="4565737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A650F7-ABC9-49E3-98C3-D611E00CA3B3}"/>
              </a:ext>
            </a:extLst>
          </p:cNvPr>
          <p:cNvCxnSpPr/>
          <p:nvPr/>
        </p:nvCxnSpPr>
        <p:spPr>
          <a:xfrm>
            <a:off x="8256740" y="1426251"/>
            <a:ext cx="0" cy="4565737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72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F6F3BD-2A5C-45AF-A53A-FE6E46B2656B}"/>
              </a:ext>
            </a:extLst>
          </p:cNvPr>
          <p:cNvSpPr txBox="1"/>
          <p:nvPr/>
        </p:nvSpPr>
        <p:spPr>
          <a:xfrm>
            <a:off x="2398503" y="131327"/>
            <a:ext cx="804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Existing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F63E1-F8CB-40C9-8341-5F3A8A043D3B}"/>
              </a:ext>
            </a:extLst>
          </p:cNvPr>
          <p:cNvSpPr txBox="1"/>
          <p:nvPr/>
        </p:nvSpPr>
        <p:spPr>
          <a:xfrm>
            <a:off x="886550" y="5931350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1. Beyond Blue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37B23-F578-48A0-83A7-0B3052E7F7D5}"/>
              </a:ext>
            </a:extLst>
          </p:cNvPr>
          <p:cNvSpPr txBox="1"/>
          <p:nvPr/>
        </p:nvSpPr>
        <p:spPr>
          <a:xfrm>
            <a:off x="9316766" y="5931350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3. Zoo Tycoon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A1FCD-3B4B-4F50-84E6-C787E5B28C09}"/>
              </a:ext>
            </a:extLst>
          </p:cNvPr>
          <p:cNvSpPr txBox="1"/>
          <p:nvPr/>
        </p:nvSpPr>
        <p:spPr>
          <a:xfrm>
            <a:off x="4372650" y="5931350"/>
            <a:ext cx="3446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2. The Hunter: Call of the Wild</a:t>
            </a:r>
          </a:p>
        </p:txBody>
      </p:sp>
      <p:pic>
        <p:nvPicPr>
          <p:cNvPr id="2050" name="Picture 2" descr="Beyond Blue (Video Game 2020) - IMDb">
            <a:extLst>
              <a:ext uri="{FF2B5EF4-FFF2-40B4-BE49-F238E27FC236}">
                <a16:creationId xmlns:a16="http://schemas.microsoft.com/office/drawing/2014/main" id="{EA7AB9E9-9960-454A-9623-2D8065C3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75" y="1498734"/>
            <a:ext cx="3150339" cy="421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uy theHunter: Call of the Wild - PC Online at Low Prices in India |  Maximum Games Video Games - Amazon.in">
            <a:extLst>
              <a:ext uri="{FF2B5EF4-FFF2-40B4-BE49-F238E27FC236}">
                <a16:creationId xmlns:a16="http://schemas.microsoft.com/office/drawing/2014/main" id="{68C2F4EE-8D26-45FC-A60B-7BC9590E8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830" y="1494382"/>
            <a:ext cx="3150339" cy="421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Zoo Tycoon: Complete Collection Cheats For PC - GameSpot">
            <a:extLst>
              <a:ext uri="{FF2B5EF4-FFF2-40B4-BE49-F238E27FC236}">
                <a16:creationId xmlns:a16="http://schemas.microsoft.com/office/drawing/2014/main" id="{665744C0-522A-4CA7-B7AF-F2B74D3A4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304" y="1494383"/>
            <a:ext cx="3201321" cy="421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5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CC36B2-AA04-40A9-9360-53DDE775FC8F}"/>
              </a:ext>
            </a:extLst>
          </p:cNvPr>
          <p:cNvSpPr txBox="1"/>
          <p:nvPr/>
        </p:nvSpPr>
        <p:spPr>
          <a:xfrm>
            <a:off x="3601233" y="469726"/>
            <a:ext cx="5379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Technologies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410ED-32FC-4718-AC89-062190FA9D9C}"/>
              </a:ext>
            </a:extLst>
          </p:cNvPr>
          <p:cNvSpPr txBox="1"/>
          <p:nvPr/>
        </p:nvSpPr>
        <p:spPr>
          <a:xfrm>
            <a:off x="2093542" y="1900753"/>
            <a:ext cx="206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Game Engine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F301E-16CA-41EE-8D89-717A5989DAB5}"/>
              </a:ext>
            </a:extLst>
          </p:cNvPr>
          <p:cNvSpPr txBox="1"/>
          <p:nvPr/>
        </p:nvSpPr>
        <p:spPr>
          <a:xfrm>
            <a:off x="1494713" y="4430339"/>
            <a:ext cx="3151793" cy="379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Programming Language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E84BB-A49A-48CB-B76F-175970145C43}"/>
              </a:ext>
            </a:extLst>
          </p:cNvPr>
          <p:cNvSpPr txBox="1"/>
          <p:nvPr/>
        </p:nvSpPr>
        <p:spPr>
          <a:xfrm>
            <a:off x="7950895" y="1900753"/>
            <a:ext cx="206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3D Modelling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98977-B00B-47C0-926C-F6AC57515BDC}"/>
              </a:ext>
            </a:extLst>
          </p:cNvPr>
          <p:cNvSpPr txBox="1"/>
          <p:nvPr/>
        </p:nvSpPr>
        <p:spPr>
          <a:xfrm>
            <a:off x="8115729" y="4430339"/>
            <a:ext cx="206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Script Editor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CD6056-0E82-4C7F-B5E9-3C7C8269CD9E}"/>
              </a:ext>
            </a:extLst>
          </p:cNvPr>
          <p:cNvCxnSpPr>
            <a:cxnSpLocks/>
          </p:cNvCxnSpPr>
          <p:nvPr/>
        </p:nvCxnSpPr>
        <p:spPr>
          <a:xfrm>
            <a:off x="5805396" y="1684751"/>
            <a:ext cx="0" cy="4966662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B8C9FA-63D6-485D-A010-442A3BEA42ED}"/>
              </a:ext>
            </a:extLst>
          </p:cNvPr>
          <p:cNvCxnSpPr/>
          <p:nvPr/>
        </p:nvCxnSpPr>
        <p:spPr>
          <a:xfrm>
            <a:off x="246865" y="4168082"/>
            <a:ext cx="1149889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nity Technologies - Wikipedia">
            <a:extLst>
              <a:ext uri="{FF2B5EF4-FFF2-40B4-BE49-F238E27FC236}">
                <a16:creationId xmlns:a16="http://schemas.microsoft.com/office/drawing/2014/main" id="{2505B7A6-F3C6-422E-B001-1F6087D36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62" y="2429633"/>
            <a:ext cx="3704313" cy="13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EF4888-0959-44C0-8DC9-ABA0F0054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823" y="2517857"/>
            <a:ext cx="4375491" cy="117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20 Years Anniversary of C# Programming Language. What the Future Holds. -  Avenga">
            <a:extLst>
              <a:ext uri="{FF2B5EF4-FFF2-40B4-BE49-F238E27FC236}">
                <a16:creationId xmlns:a16="http://schemas.microsoft.com/office/drawing/2014/main" id="{29CF7535-E0E3-4681-8C24-31050BAB8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194" y="4851858"/>
            <a:ext cx="3274383" cy="184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Visual C++ - Wikipedia">
            <a:extLst>
              <a:ext uri="{FF2B5EF4-FFF2-40B4-BE49-F238E27FC236}">
                <a16:creationId xmlns:a16="http://schemas.microsoft.com/office/drawing/2014/main" id="{8FEC872E-D439-43BB-8041-CE92FA58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729" y="4883983"/>
            <a:ext cx="1443565" cy="144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7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D089BE-BBFE-4284-805A-31022CAB32C2}"/>
              </a:ext>
            </a:extLst>
          </p:cNvPr>
          <p:cNvSpPr txBox="1"/>
          <p:nvPr/>
        </p:nvSpPr>
        <p:spPr>
          <a:xfrm>
            <a:off x="3021231" y="135142"/>
            <a:ext cx="63356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Other Research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38EBE-DB22-429B-AB3C-92CEE806D457}"/>
              </a:ext>
            </a:extLst>
          </p:cNvPr>
          <p:cNvSpPr txBox="1"/>
          <p:nvPr/>
        </p:nvSpPr>
        <p:spPr>
          <a:xfrm>
            <a:off x="705609" y="1266123"/>
            <a:ext cx="49102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Cutscene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Inventory 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Inspection 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Save 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Procedural generation</a:t>
            </a:r>
          </a:p>
          <a:p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994C6-6568-4E44-9947-D8D7B97AE892}"/>
              </a:ext>
            </a:extLst>
          </p:cNvPr>
          <p:cNvSpPr txBox="1"/>
          <p:nvPr/>
        </p:nvSpPr>
        <p:spPr>
          <a:xfrm>
            <a:off x="6240419" y="1259363"/>
            <a:ext cx="49102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AI research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Animation techniques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Audio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Assets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Final Year Projects</a:t>
            </a:r>
          </a:p>
          <a:p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CE87D-21FA-4DD3-BA76-B3355ABB3881}"/>
              </a:ext>
            </a:extLst>
          </p:cNvPr>
          <p:cNvCxnSpPr>
            <a:cxnSpLocks/>
          </p:cNvCxnSpPr>
          <p:nvPr/>
        </p:nvCxnSpPr>
        <p:spPr>
          <a:xfrm>
            <a:off x="5830448" y="1259363"/>
            <a:ext cx="0" cy="4966662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1A70FC-EAA9-4955-B746-E9437CF82334}"/>
              </a:ext>
            </a:extLst>
          </p:cNvPr>
          <p:cNvCxnSpPr/>
          <p:nvPr/>
        </p:nvCxnSpPr>
        <p:spPr>
          <a:xfrm>
            <a:off x="490973" y="1988553"/>
            <a:ext cx="1149889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228E12-62B8-4BE5-924B-1E2DD5130A5A}"/>
              </a:ext>
            </a:extLst>
          </p:cNvPr>
          <p:cNvCxnSpPr/>
          <p:nvPr/>
        </p:nvCxnSpPr>
        <p:spPr>
          <a:xfrm>
            <a:off x="490973" y="3155562"/>
            <a:ext cx="1149889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2D8246-0E3D-4388-A7C7-B61738648D76}"/>
              </a:ext>
            </a:extLst>
          </p:cNvPr>
          <p:cNvCxnSpPr/>
          <p:nvPr/>
        </p:nvCxnSpPr>
        <p:spPr>
          <a:xfrm>
            <a:off x="490973" y="4303780"/>
            <a:ext cx="1149889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40A9DE-6A9C-4EE2-9418-28A532F893AC}"/>
              </a:ext>
            </a:extLst>
          </p:cNvPr>
          <p:cNvCxnSpPr/>
          <p:nvPr/>
        </p:nvCxnSpPr>
        <p:spPr>
          <a:xfrm>
            <a:off x="490973" y="5370581"/>
            <a:ext cx="1149889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Video camera with solid fill">
            <a:extLst>
              <a:ext uri="{FF2B5EF4-FFF2-40B4-BE49-F238E27FC236}">
                <a16:creationId xmlns:a16="http://schemas.microsoft.com/office/drawing/2014/main" id="{E9F0B109-9FC0-4D55-960F-43ACC1DFE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7237" y="1044676"/>
            <a:ext cx="914400" cy="914400"/>
          </a:xfrm>
          <a:prstGeom prst="rect">
            <a:avLst/>
          </a:prstGeom>
        </p:spPr>
      </p:pic>
      <p:pic>
        <p:nvPicPr>
          <p:cNvPr id="13" name="Graphic 12" descr="Search Inventory with solid fill">
            <a:extLst>
              <a:ext uri="{FF2B5EF4-FFF2-40B4-BE49-F238E27FC236}">
                <a16:creationId xmlns:a16="http://schemas.microsoft.com/office/drawing/2014/main" id="{837EB01D-6E7B-4702-BE14-D3C083E51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1063" y="2103872"/>
            <a:ext cx="914400" cy="914400"/>
          </a:xfrm>
          <a:prstGeom prst="rect">
            <a:avLst/>
          </a:prstGeom>
        </p:spPr>
      </p:pic>
      <p:pic>
        <p:nvPicPr>
          <p:cNvPr id="14" name="Graphic 13" descr="Bug under magnifying glass with solid fill">
            <a:extLst>
              <a:ext uri="{FF2B5EF4-FFF2-40B4-BE49-F238E27FC236}">
                <a16:creationId xmlns:a16="http://schemas.microsoft.com/office/drawing/2014/main" id="{0823BA76-0648-4282-80F3-F84EC13A5B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8796" y="3184030"/>
            <a:ext cx="1091282" cy="1091282"/>
          </a:xfrm>
          <a:prstGeom prst="rect">
            <a:avLst/>
          </a:prstGeom>
        </p:spPr>
      </p:pic>
      <p:pic>
        <p:nvPicPr>
          <p:cNvPr id="16" name="Graphic 15" descr="Disk with solid fill">
            <a:extLst>
              <a:ext uri="{FF2B5EF4-FFF2-40B4-BE49-F238E27FC236}">
                <a16:creationId xmlns:a16="http://schemas.microsoft.com/office/drawing/2014/main" id="{08B1ECD2-45F1-4FDE-B26D-03F62AA18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3545" y="4400903"/>
            <a:ext cx="914400" cy="914400"/>
          </a:xfrm>
          <a:prstGeom prst="rect">
            <a:avLst/>
          </a:prstGeom>
        </p:spPr>
      </p:pic>
      <p:pic>
        <p:nvPicPr>
          <p:cNvPr id="18" name="Graphic 17" descr="Agriculture with solid fill">
            <a:extLst>
              <a:ext uri="{FF2B5EF4-FFF2-40B4-BE49-F238E27FC236}">
                <a16:creationId xmlns:a16="http://schemas.microsoft.com/office/drawing/2014/main" id="{64DE8D27-A6A5-4D8D-85ED-9975006673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43545" y="5370581"/>
            <a:ext cx="914400" cy="914400"/>
          </a:xfrm>
          <a:prstGeom prst="rect">
            <a:avLst/>
          </a:prstGeom>
        </p:spPr>
      </p:pic>
      <p:pic>
        <p:nvPicPr>
          <p:cNvPr id="20" name="Graphic 19" descr="Illustrator with solid fill">
            <a:extLst>
              <a:ext uri="{FF2B5EF4-FFF2-40B4-BE49-F238E27FC236}">
                <a16:creationId xmlns:a16="http://schemas.microsoft.com/office/drawing/2014/main" id="{0B118FD4-C9AE-43B2-84A6-571B6D0923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0622" y="958835"/>
            <a:ext cx="914400" cy="914400"/>
          </a:xfrm>
          <a:prstGeom prst="rect">
            <a:avLst/>
          </a:prstGeom>
        </p:spPr>
      </p:pic>
      <p:pic>
        <p:nvPicPr>
          <p:cNvPr id="22" name="Graphic 21" descr="Fox with solid fill">
            <a:extLst>
              <a:ext uri="{FF2B5EF4-FFF2-40B4-BE49-F238E27FC236}">
                <a16:creationId xmlns:a16="http://schemas.microsoft.com/office/drawing/2014/main" id="{18034B7B-DBF9-4AD3-9FB9-AC47D4FBCF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75466" y="2068634"/>
            <a:ext cx="914400" cy="914400"/>
          </a:xfrm>
          <a:prstGeom prst="rect">
            <a:avLst/>
          </a:prstGeom>
        </p:spPr>
      </p:pic>
      <p:pic>
        <p:nvPicPr>
          <p:cNvPr id="24" name="Graphic 23" descr="Music with solid fill">
            <a:extLst>
              <a:ext uri="{FF2B5EF4-FFF2-40B4-BE49-F238E27FC236}">
                <a16:creationId xmlns:a16="http://schemas.microsoft.com/office/drawing/2014/main" id="{44A50C1D-7C68-4CD7-B8C9-B17030D267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029191" y="3303883"/>
            <a:ext cx="914400" cy="914400"/>
          </a:xfrm>
          <a:prstGeom prst="rect">
            <a:avLst/>
          </a:prstGeom>
        </p:spPr>
      </p:pic>
      <p:pic>
        <p:nvPicPr>
          <p:cNvPr id="26" name="Graphic 25" descr="Pyramid Shape with solid fill">
            <a:extLst>
              <a:ext uri="{FF2B5EF4-FFF2-40B4-BE49-F238E27FC236}">
                <a16:creationId xmlns:a16="http://schemas.microsoft.com/office/drawing/2014/main" id="{59643F0D-5497-40AE-B152-322E7165A9A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150622" y="4370683"/>
            <a:ext cx="914400" cy="914400"/>
          </a:xfrm>
          <a:prstGeom prst="rect">
            <a:avLst/>
          </a:prstGeom>
        </p:spPr>
      </p:pic>
      <p:pic>
        <p:nvPicPr>
          <p:cNvPr id="28" name="Graphic 27" descr="Meeting with solid fill">
            <a:extLst>
              <a:ext uri="{FF2B5EF4-FFF2-40B4-BE49-F238E27FC236}">
                <a16:creationId xmlns:a16="http://schemas.microsoft.com/office/drawing/2014/main" id="{C56E8699-00BA-4CBD-83B1-BB80E4501D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029191" y="54467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7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A72055-429B-4BDA-AEBA-3870D3CFA021}"/>
              </a:ext>
            </a:extLst>
          </p:cNvPr>
          <p:cNvSpPr txBox="1"/>
          <p:nvPr/>
        </p:nvSpPr>
        <p:spPr>
          <a:xfrm>
            <a:off x="4642099" y="278588"/>
            <a:ext cx="29078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Design</a:t>
            </a: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A6F3DC0-A150-4579-B740-2010D364A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448" y="1466956"/>
            <a:ext cx="7724874" cy="4364884"/>
          </a:xfrm>
          <a:prstGeom prst="rect">
            <a:avLst/>
          </a:prstGeom>
          <a:ln w="38100" cap="sq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07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E137A5-0A0B-40EB-9B06-961FFB714D00}"/>
              </a:ext>
            </a:extLst>
          </p:cNvPr>
          <p:cNvSpPr txBox="1"/>
          <p:nvPr/>
        </p:nvSpPr>
        <p:spPr>
          <a:xfrm>
            <a:off x="3446744" y="108605"/>
            <a:ext cx="6242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System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E55B68-4E59-406F-821B-5F3F10410291}"/>
              </a:ext>
            </a:extLst>
          </p:cNvPr>
          <p:cNvSpPr txBox="1"/>
          <p:nvPr/>
        </p:nvSpPr>
        <p:spPr>
          <a:xfrm>
            <a:off x="1200551" y="2275838"/>
            <a:ext cx="436532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Cutscenes – Unity Timeline, Microsoft Edge.</a:t>
            </a:r>
          </a:p>
          <a:p>
            <a:pPr marL="342900" indent="-342900">
              <a:buFont typeface="+mj-lt"/>
              <a:buAutoNum type="arabicPeriod"/>
            </a:pPr>
            <a:endParaRPr lang="en-GB" sz="2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Inspect system – classes.</a:t>
            </a:r>
          </a:p>
          <a:p>
            <a:pPr marL="342900" indent="-342900">
              <a:buFont typeface="+mj-lt"/>
              <a:buAutoNum type="arabicPeriod"/>
            </a:pPr>
            <a:endParaRPr lang="en-GB" sz="2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Inventory system – classes.</a:t>
            </a:r>
          </a:p>
          <a:p>
            <a:pPr marL="342900" indent="-342900">
              <a:buFont typeface="+mj-lt"/>
              <a:buAutoNum type="arabicPeriod"/>
            </a:pPr>
            <a:endParaRPr lang="en-GB" sz="2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Save system – Binary Files.</a:t>
            </a:r>
          </a:p>
          <a:p>
            <a:pPr marL="342900" indent="-342900">
              <a:buFont typeface="+mj-lt"/>
              <a:buAutoNum type="arabicPeriod"/>
            </a:pPr>
            <a:endParaRPr lang="en-GB" sz="2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Procedural animation – Ray casting etc.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CB79C-8A49-44CF-8DEC-512CF66BFF63}"/>
              </a:ext>
            </a:extLst>
          </p:cNvPr>
          <p:cNvSpPr txBox="1"/>
          <p:nvPr/>
        </p:nvSpPr>
        <p:spPr>
          <a:xfrm>
            <a:off x="7213599" y="2275836"/>
            <a:ext cx="388789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6. Map / Level Design – Perlin noise.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2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GB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7. Animal AI – Pathfinding.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2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GB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8. Art – low poly.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2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GB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9. Models – Animals, Trees.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2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GB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10. Audio – Nature Sounds, Music.</a:t>
            </a: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F7840E-79DE-4250-AD7D-3CCB090F799A}"/>
              </a:ext>
            </a:extLst>
          </p:cNvPr>
          <p:cNvCxnSpPr>
            <a:cxnSpLocks/>
          </p:cNvCxnSpPr>
          <p:nvPr/>
        </p:nvCxnSpPr>
        <p:spPr>
          <a:xfrm>
            <a:off x="5830448" y="1259363"/>
            <a:ext cx="0" cy="4966662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8303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291</TotalTime>
  <Words>268</Words>
  <Application>Microsoft Office PowerPoint</Application>
  <PresentationFormat>Widescreen</PresentationFormat>
  <Paragraphs>129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Century Gothic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C18395341 Jake Bolger</dc:creator>
  <cp:lastModifiedBy>C18395341 Jake Bolger</cp:lastModifiedBy>
  <cp:revision>150</cp:revision>
  <dcterms:created xsi:type="dcterms:W3CDTF">2022-01-25T14:15:47Z</dcterms:created>
  <dcterms:modified xsi:type="dcterms:W3CDTF">2022-02-06T12:28:59Z</dcterms:modified>
</cp:coreProperties>
</file>